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8" r:id="rId3"/>
    <p:sldId id="257" r:id="rId4"/>
    <p:sldId id="270" r:id="rId5"/>
    <p:sldId id="260" r:id="rId6"/>
    <p:sldId id="266" r:id="rId7"/>
    <p:sldId id="261" r:id="rId8"/>
    <p:sldId id="274" r:id="rId9"/>
    <p:sldId id="262" r:id="rId10"/>
    <p:sldId id="263" r:id="rId11"/>
    <p:sldId id="264" r:id="rId12"/>
    <p:sldId id="265" r:id="rId13"/>
    <p:sldId id="267" r:id="rId14"/>
    <p:sldId id="286" r:id="rId15"/>
    <p:sldId id="277" r:id="rId16"/>
    <p:sldId id="275" r:id="rId17"/>
    <p:sldId id="278" r:id="rId18"/>
    <p:sldId id="276" r:id="rId19"/>
    <p:sldId id="285" r:id="rId20"/>
    <p:sldId id="269" r:id="rId21"/>
    <p:sldId id="279" r:id="rId22"/>
    <p:sldId id="280" r:id="rId23"/>
    <p:sldId id="281" r:id="rId24"/>
    <p:sldId id="272" r:id="rId25"/>
    <p:sldId id="273" r:id="rId26"/>
    <p:sldId id="284" r:id="rId27"/>
    <p:sldId id="271" r:id="rId28"/>
    <p:sldId id="282" r:id="rId29"/>
    <p:sldId id="283" r:id="rId30"/>
    <p:sldId id="287" r:id="rId3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40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A76C2-5BD5-410A-9AB2-2189CF340FA7}" type="datetimeFigureOut">
              <a:rPr lang="es-CL" smtClean="0"/>
              <a:t>09-12-2014</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FD56A-72DE-47A6-8694-FD970A0FED1C}" type="slidenum">
              <a:rPr lang="es-CL" smtClean="0"/>
              <a:t>‹#›</a:t>
            </a:fld>
            <a:endParaRPr lang="es-CL"/>
          </a:p>
        </p:txBody>
      </p:sp>
    </p:spTree>
    <p:extLst>
      <p:ext uri="{BB962C8B-B14F-4D97-AF65-F5344CB8AC3E}">
        <p14:creationId xmlns:p14="http://schemas.microsoft.com/office/powerpoint/2010/main" val="332910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15219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6246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8763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0533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s-CL" smtClean="0"/>
              <a:t>17-08-2014</a:t>
            </a:r>
            <a:endParaRPr lang="es-CL"/>
          </a:p>
        </p:txBody>
      </p:sp>
      <p:sp>
        <p:nvSpPr>
          <p:cNvPr id="5" name="Footer Placeholder 4"/>
          <p:cNvSpPr>
            <a:spLocks noGrp="1"/>
          </p:cNvSpPr>
          <p:nvPr>
            <p:ph type="ftr" sz="quarter" idx="11"/>
          </p:nvPr>
        </p:nvSpPr>
        <p:spPr/>
        <p:txBody>
          <a:bodyPr/>
          <a:lstStyle/>
          <a:p>
            <a:r>
              <a:rPr lang="en-US" smtClean="0"/>
              <a:t>Analysis by engineer Mr. Jose G. Aguilar ICIR &amp; ESP</a:t>
            </a:r>
            <a:endParaRPr lang="es-CL"/>
          </a:p>
        </p:txBody>
      </p:sp>
      <p:sp>
        <p:nvSpPr>
          <p:cNvPr id="6" name="Slide Number Placeholder 5"/>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423034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139990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6"/>
          <p:cNvSpPr>
            <a:spLocks noGrp="1"/>
          </p:cNvSpPr>
          <p:nvPr>
            <p:ph type="dt" sz="half" idx="10"/>
          </p:nvPr>
        </p:nvSpPr>
        <p:spPr/>
        <p:txBody>
          <a:bodyPr/>
          <a:lstStyle/>
          <a:p>
            <a:r>
              <a:rPr lang="es-CL" smtClean="0"/>
              <a:t>17-08-2014</a:t>
            </a:r>
            <a:endParaRPr lang="es-CL"/>
          </a:p>
        </p:txBody>
      </p:sp>
      <p:sp>
        <p:nvSpPr>
          <p:cNvPr id="8" name="Footer Placeholder 7"/>
          <p:cNvSpPr>
            <a:spLocks noGrp="1"/>
          </p:cNvSpPr>
          <p:nvPr>
            <p:ph type="ftr" sz="quarter" idx="11"/>
          </p:nvPr>
        </p:nvSpPr>
        <p:spPr/>
        <p:txBody>
          <a:bodyPr/>
          <a:lstStyle/>
          <a:p>
            <a:r>
              <a:rPr lang="en-US" smtClean="0"/>
              <a:t>Analysis by engineer Mr. Jose G. Aguilar ICIR &amp; ESP</a:t>
            </a:r>
            <a:endParaRPr lang="es-CL"/>
          </a:p>
        </p:txBody>
      </p:sp>
      <p:sp>
        <p:nvSpPr>
          <p:cNvPr id="9" name="Slide Number Placeholder 8"/>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312465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262297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25291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91439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s-CL" smtClean="0"/>
              <a:t>17-08-2014</a:t>
            </a:r>
            <a:endParaRPr lang="es-CL"/>
          </a:p>
        </p:txBody>
      </p:sp>
      <p:sp>
        <p:nvSpPr>
          <p:cNvPr id="6" name="Footer Placeholder 5"/>
          <p:cNvSpPr>
            <a:spLocks noGrp="1"/>
          </p:cNvSpPr>
          <p:nvPr>
            <p:ph type="ftr" sz="quarter" idx="11"/>
          </p:nvPr>
        </p:nvSpPr>
        <p:spPr/>
        <p:txBody>
          <a:bodyPr/>
          <a:lstStyle/>
          <a:p>
            <a:r>
              <a:rPr lang="en-US" smtClean="0"/>
              <a:t>Analysis by engineer Mr. Jose G. Aguilar ICIR &amp; ESP</a:t>
            </a:r>
            <a:endParaRPr lang="es-CL"/>
          </a:p>
        </p:txBody>
      </p:sp>
      <p:sp>
        <p:nvSpPr>
          <p:cNvPr id="7" name="Slide Number Placeholder 6"/>
          <p:cNvSpPr>
            <a:spLocks noGrp="1"/>
          </p:cNvSpPr>
          <p:nvPr>
            <p:ph type="sldNum" sz="quarter" idx="12"/>
          </p:nvPr>
        </p:nvSpPr>
        <p:spPr/>
        <p:txBody>
          <a:bodyPr/>
          <a:lstStyle/>
          <a:p>
            <a:fld id="{47114F2C-1A47-4DD6-B682-FD45EB6D8FEF}" type="slidenum">
              <a:rPr lang="es-CL" smtClean="0"/>
              <a:t>‹#›</a:t>
            </a:fld>
            <a:endParaRPr lang="es-CL"/>
          </a:p>
        </p:txBody>
      </p:sp>
    </p:spTree>
    <p:extLst>
      <p:ext uri="{BB962C8B-B14F-4D97-AF65-F5344CB8AC3E}">
        <p14:creationId xmlns:p14="http://schemas.microsoft.com/office/powerpoint/2010/main" val="335152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CL" smtClean="0"/>
              <a:t>17-08-2014</a:t>
            </a:r>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Analysis by engineer Mr. Jose G. Aguilar ICIR &amp; ESP</a:t>
            </a:r>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14F2C-1A47-4DD6-B682-FD45EB6D8FEF}" type="slidenum">
              <a:rPr lang="es-CL" smtClean="0"/>
              <a:t>‹#›</a:t>
            </a:fld>
            <a:endParaRPr lang="es-CL"/>
          </a:p>
        </p:txBody>
      </p:sp>
    </p:spTree>
    <p:extLst>
      <p:ext uri="{BB962C8B-B14F-4D97-AF65-F5344CB8AC3E}">
        <p14:creationId xmlns:p14="http://schemas.microsoft.com/office/powerpoint/2010/main" val="278750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17-08-2014</a:t>
            </a:r>
            <a:endParaRPr lang="en-US" dirty="0"/>
          </a:p>
        </p:txBody>
      </p:sp>
      <p:sp>
        <p:nvSpPr>
          <p:cNvPr id="3" name="Footer Placeholder 2"/>
          <p:cNvSpPr>
            <a:spLocks noGrp="1"/>
          </p:cNvSpPr>
          <p:nvPr>
            <p:ph type="ftr" sz="quarter" idx="11"/>
          </p:nvPr>
        </p:nvSpPr>
        <p:spPr/>
        <p:txBody>
          <a:bodyPr/>
          <a:lstStyle/>
          <a:p>
            <a:r>
              <a:rPr lang="en-US" dirty="0" smtClean="0"/>
              <a:t>Analysis by engineer Mr. Jose G. Aguilar ICIR &amp; ESP</a:t>
            </a:r>
            <a:endParaRPr lang="en-US" dirty="0"/>
          </a:p>
        </p:txBody>
      </p:sp>
      <p:sp>
        <p:nvSpPr>
          <p:cNvPr id="4" name="Slide Number Placeholder 3"/>
          <p:cNvSpPr>
            <a:spLocks noGrp="1"/>
          </p:cNvSpPr>
          <p:nvPr>
            <p:ph type="sldNum" sz="quarter" idx="12"/>
          </p:nvPr>
        </p:nvSpPr>
        <p:spPr/>
        <p:txBody>
          <a:bodyPr/>
          <a:lstStyle/>
          <a:p>
            <a:fld id="{47114F2C-1A47-4DD6-B682-FD45EB6D8FEF}" type="slidenum">
              <a:rPr lang="en-US" smtClean="0"/>
              <a:t>1</a:t>
            </a:fld>
            <a:endParaRPr lang="en-US" dirty="0"/>
          </a:p>
        </p:txBody>
      </p:sp>
      <p:sp>
        <p:nvSpPr>
          <p:cNvPr id="5" name="TextBox 4"/>
          <p:cNvSpPr txBox="1"/>
          <p:nvPr/>
        </p:nvSpPr>
        <p:spPr>
          <a:xfrm>
            <a:off x="1605707" y="2275582"/>
            <a:ext cx="6193170"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Venezuela’s Willfully Induced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Electrical Crisis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264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31242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10</a:t>
            </a:fld>
            <a:endParaRPr lang="es-CL"/>
          </a:p>
        </p:txBody>
      </p:sp>
      <p:sp>
        <p:nvSpPr>
          <p:cNvPr id="6" name="TextBox 5"/>
          <p:cNvSpPr txBox="1"/>
          <p:nvPr/>
        </p:nvSpPr>
        <p:spPr>
          <a:xfrm>
            <a:off x="2649052" y="533400"/>
            <a:ext cx="4285148" cy="584775"/>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Combined Cycle Plants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7070"/>
            <a:ext cx="9144000" cy="367833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11</a:t>
            </a:fld>
            <a:endParaRPr lang="es-CL"/>
          </a:p>
        </p:txBody>
      </p:sp>
      <p:sp>
        <p:nvSpPr>
          <p:cNvPr id="6" name="TextBox 5"/>
          <p:cNvSpPr txBox="1"/>
          <p:nvPr/>
        </p:nvSpPr>
        <p:spPr>
          <a:xfrm>
            <a:off x="1988908" y="533400"/>
            <a:ext cx="5605445" cy="584775"/>
          </a:xfrm>
          <a:prstGeom prst="rect">
            <a:avLst/>
          </a:prstGeom>
          <a:noFill/>
        </p:spPr>
        <p:txBody>
          <a:bodyPr wrap="none" rtlCol="0">
            <a:spAutoFit/>
          </a:bodyPr>
          <a:lstStyle/>
          <a:p>
            <a:pPr algn="ctr"/>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New Corruption Dragon…</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4638057"/>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12</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dirty="0" smtClean="0"/>
              <a:t>Analysis by engineer Mr. Jose G. Aguilar ICIR &amp; ESP</a:t>
            </a:r>
            <a:endParaRPr lang="es-CL" dirty="0"/>
          </a:p>
        </p:txBody>
      </p:sp>
      <p:sp>
        <p:nvSpPr>
          <p:cNvPr id="4" name="Slide Number Placeholder 3"/>
          <p:cNvSpPr>
            <a:spLocks noGrp="1"/>
          </p:cNvSpPr>
          <p:nvPr>
            <p:ph type="sldNum" sz="quarter" idx="12"/>
          </p:nvPr>
        </p:nvSpPr>
        <p:spPr/>
        <p:txBody>
          <a:bodyPr/>
          <a:lstStyle/>
          <a:p>
            <a:fld id="{47114F2C-1A47-4DD6-B682-FD45EB6D8FEF}" type="slidenum">
              <a:rPr lang="es-CL" smtClean="0"/>
              <a:t>13</a:t>
            </a:fld>
            <a:endParaRPr lang="es-CL"/>
          </a:p>
        </p:txBody>
      </p:sp>
      <p:sp>
        <p:nvSpPr>
          <p:cNvPr id="5" name="TextBox 4"/>
          <p:cNvSpPr txBox="1"/>
          <p:nvPr/>
        </p:nvSpPr>
        <p:spPr>
          <a:xfrm>
            <a:off x="0" y="1505634"/>
            <a:ext cx="9144000" cy="3170099"/>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It is the year 2008 and the </a:t>
            </a:r>
            <a:r>
              <a:rPr lang="en-US" sz="2000" dirty="0" err="1">
                <a:latin typeface="Tahoma" panose="020B0604030504040204" pitchFamily="34" charset="0"/>
                <a:ea typeface="Tahoma" panose="020B0604030504040204" pitchFamily="34" charset="0"/>
                <a:cs typeface="Tahoma" panose="020B0604030504040204" pitchFamily="34" charset="0"/>
              </a:rPr>
              <a:t>Caroní</a:t>
            </a:r>
            <a:r>
              <a:rPr lang="en-US" sz="2000" dirty="0">
                <a:latin typeface="Tahoma" panose="020B0604030504040204" pitchFamily="34" charset="0"/>
                <a:ea typeface="Tahoma" panose="020B0604030504040204" pitchFamily="34" charset="0"/>
                <a:cs typeface="Tahoma" panose="020B0604030504040204" pitchFamily="34" charset="0"/>
              </a:rPr>
              <a:t> River continues to pour water into the </a:t>
            </a:r>
            <a:r>
              <a:rPr lang="en-US" sz="2000" dirty="0" err="1">
                <a:latin typeface="Tahoma" panose="020B0604030504040204" pitchFamily="34" charset="0"/>
                <a:ea typeface="Tahoma" panose="020B0604030504040204" pitchFamily="34" charset="0"/>
                <a:cs typeface="Tahoma" panose="020B0604030504040204" pitchFamily="34" charset="0"/>
              </a:rPr>
              <a:t>Guri</a:t>
            </a:r>
            <a:r>
              <a:rPr lang="en-US" sz="2000" dirty="0">
                <a:latin typeface="Tahoma" panose="020B0604030504040204" pitchFamily="34" charset="0"/>
                <a:ea typeface="Tahoma" panose="020B0604030504040204" pitchFamily="34" charset="0"/>
                <a:cs typeface="Tahoma" panose="020B0604030504040204" pitchFamily="34" charset="0"/>
              </a:rPr>
              <a:t> Reservoir in </a:t>
            </a:r>
            <a:r>
              <a:rPr lang="en-US" sz="2000" dirty="0" smtClean="0">
                <a:latin typeface="Tahoma" panose="020B0604030504040204" pitchFamily="34" charset="0"/>
                <a:ea typeface="Tahoma" panose="020B0604030504040204" pitchFamily="34" charset="0"/>
                <a:cs typeface="Tahoma" panose="020B0604030504040204" pitchFamily="34" charset="0"/>
              </a:rPr>
              <a:t>record numbers</a:t>
            </a:r>
            <a:r>
              <a:rPr lang="en-US" sz="2000" dirty="0">
                <a:latin typeface="Tahoma" panose="020B0604030504040204" pitchFamily="34" charset="0"/>
                <a:ea typeface="Tahoma" panose="020B0604030504040204" pitchFamily="34" charset="0"/>
                <a:cs typeface="Tahoma" panose="020B0604030504040204" pitchFamily="34" charset="0"/>
              </a:rPr>
              <a:t>, the country at large is unsuspecting that a looming </a:t>
            </a:r>
            <a:r>
              <a:rPr lang="en-US" sz="2000" b="1" dirty="0">
                <a:latin typeface="Tahoma" panose="020B0604030504040204" pitchFamily="34" charset="0"/>
                <a:ea typeface="Tahoma" panose="020B0604030504040204" pitchFamily="34" charset="0"/>
                <a:cs typeface="Tahoma" panose="020B0604030504040204" pitchFamily="34" charset="0"/>
              </a:rPr>
              <a:t>“Electrical Crisis” </a:t>
            </a:r>
            <a:r>
              <a:rPr lang="en-US" sz="2000" dirty="0">
                <a:latin typeface="Tahoma" panose="020B0604030504040204" pitchFamily="34" charset="0"/>
                <a:ea typeface="Tahoma" panose="020B0604030504040204" pitchFamily="34" charset="0"/>
                <a:cs typeface="Tahoma" panose="020B0604030504040204" pitchFamily="34" charset="0"/>
              </a:rPr>
              <a:t>in the electrical </a:t>
            </a:r>
            <a:r>
              <a:rPr lang="en-US" sz="2000" dirty="0" smtClean="0">
                <a:latin typeface="Tahoma" panose="020B0604030504040204" pitchFamily="34" charset="0"/>
                <a:ea typeface="Tahoma" panose="020B0604030504040204" pitchFamily="34" charset="0"/>
                <a:cs typeface="Tahoma" panose="020B0604030504040204" pitchFamily="34" charset="0"/>
              </a:rPr>
              <a:t>sector </a:t>
            </a:r>
            <a:r>
              <a:rPr lang="en-US" sz="2000" dirty="0">
                <a:latin typeface="Tahoma" panose="020B0604030504040204" pitchFamily="34" charset="0"/>
                <a:ea typeface="Tahoma" panose="020B0604030504040204" pitchFamily="34" charset="0"/>
                <a:cs typeface="Tahoma" panose="020B0604030504040204" pitchFamily="34" charset="0"/>
              </a:rPr>
              <a:t>is on the horizon. </a:t>
            </a:r>
            <a:r>
              <a:rPr lang="en-US" sz="2000" dirty="0" smtClean="0">
                <a:latin typeface="Tahoma" panose="020B0604030504040204" pitchFamily="34" charset="0"/>
                <a:ea typeface="Tahoma" panose="020B0604030504040204" pitchFamily="34" charset="0"/>
                <a:cs typeface="Tahoma" panose="020B0604030504040204" pitchFamily="34" charset="0"/>
              </a:rPr>
              <a:t>This is kept from the Public.</a:t>
            </a:r>
            <a:endParaRPr lang="es-CL" sz="2000" dirty="0">
              <a:latin typeface="Tahoma" panose="020B0604030504040204" pitchFamily="34" charset="0"/>
              <a:ea typeface="Tahoma" panose="020B0604030504040204" pitchFamily="34" charset="0"/>
              <a:cs typeface="Tahoma" panose="020B0604030504040204" pitchFamily="34" charset="0"/>
            </a:endParaRP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However, at the highest spheres of power within the Venezuelan Government a special project </a:t>
            </a:r>
            <a:r>
              <a:rPr lang="en-US" sz="2000" dirty="0" smtClean="0">
                <a:latin typeface="Tahoma" panose="020B0604030504040204" pitchFamily="34" charset="0"/>
                <a:ea typeface="Tahoma" panose="020B0604030504040204" pitchFamily="34" charset="0"/>
                <a:cs typeface="Tahoma" panose="020B0604030504040204" pitchFamily="34" charset="0"/>
              </a:rPr>
              <a:t>christened </a:t>
            </a:r>
            <a:r>
              <a:rPr lang="en-US" sz="2000" b="1" dirty="0">
                <a:latin typeface="Tahoma" panose="020B0604030504040204" pitchFamily="34" charset="0"/>
                <a:ea typeface="Tahoma" panose="020B0604030504040204" pitchFamily="34" charset="0"/>
                <a:cs typeface="Tahoma" panose="020B0604030504040204" pitchFamily="34" charset="0"/>
              </a:rPr>
              <a:t>“</a:t>
            </a:r>
            <a:r>
              <a:rPr lang="en-US" sz="2000" b="1" dirty="0" err="1">
                <a:latin typeface="Tahoma" panose="020B0604030504040204" pitchFamily="34" charset="0"/>
                <a:ea typeface="Tahoma" panose="020B0604030504040204" pitchFamily="34" charset="0"/>
                <a:cs typeface="Tahoma" panose="020B0604030504040204" pitchFamily="34" charset="0"/>
              </a:rPr>
              <a:t>Emergencia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Eléctrica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hereafter referred to as the </a:t>
            </a:r>
            <a:r>
              <a:rPr lang="en-US" sz="2000" b="1" dirty="0">
                <a:latin typeface="Tahoma" panose="020B0604030504040204" pitchFamily="34" charset="0"/>
                <a:ea typeface="Tahoma" panose="020B0604030504040204" pitchFamily="34" charset="0"/>
                <a:cs typeface="Tahoma" panose="020B0604030504040204" pitchFamily="34" charset="0"/>
              </a:rPr>
              <a:t>Emergency, </a:t>
            </a:r>
            <a:r>
              <a:rPr lang="en-US" sz="2000" dirty="0">
                <a:latin typeface="Tahoma" panose="020B0604030504040204" pitchFamily="34" charset="0"/>
                <a:ea typeface="Tahoma" panose="020B0604030504040204" pitchFamily="34" charset="0"/>
                <a:cs typeface="Tahoma" panose="020B0604030504040204" pitchFamily="34" charset="0"/>
              </a:rPr>
              <a:t>was underway</a:t>
            </a:r>
            <a:r>
              <a:rPr lang="en-US" sz="2000" b="1" dirty="0">
                <a:latin typeface="Tahoma" panose="020B0604030504040204" pitchFamily="34" charset="0"/>
                <a:ea typeface="Tahoma" panose="020B0604030504040204" pitchFamily="34" charset="0"/>
                <a:cs typeface="Tahoma" panose="020B0604030504040204" pitchFamily="34" charset="0"/>
              </a:rPr>
              <a:t> a la </a:t>
            </a:r>
            <a:r>
              <a:rPr lang="en-US" sz="2000" b="1" dirty="0" smtClean="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Insider Trading” </a:t>
            </a:r>
            <a:r>
              <a:rPr lang="en-US" sz="2000" u="sng" dirty="0">
                <a:latin typeface="Tahoma" panose="020B0604030504040204" pitchFamily="34" charset="0"/>
                <a:ea typeface="Tahoma" panose="020B0604030504040204" pitchFamily="34" charset="0"/>
                <a:cs typeface="Tahoma" panose="020B0604030504040204" pitchFamily="34" charset="0"/>
              </a:rPr>
              <a:t>in complicity with the influential and </a:t>
            </a:r>
            <a:r>
              <a:rPr lang="en-US" sz="2000" u="sng" dirty="0" smtClean="0">
                <a:latin typeface="Tahoma" panose="020B0604030504040204" pitchFamily="34" charset="0"/>
                <a:ea typeface="Tahoma" panose="020B0604030504040204" pitchFamily="34" charset="0"/>
                <a:cs typeface="Tahoma" panose="020B0604030504040204" pitchFamily="34" charset="0"/>
              </a:rPr>
              <a:t>well-connected.</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371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14</a:t>
            </a:fld>
            <a:endParaRPr lang="es-CL"/>
          </a:p>
        </p:txBody>
      </p:sp>
      <p:sp>
        <p:nvSpPr>
          <p:cNvPr id="5" name="TextBox 4"/>
          <p:cNvSpPr txBox="1"/>
          <p:nvPr/>
        </p:nvSpPr>
        <p:spPr>
          <a:xfrm>
            <a:off x="-47292" y="1143000"/>
            <a:ext cx="9191292" cy="3693319"/>
          </a:xfrm>
          <a:prstGeom prst="rect">
            <a:avLst/>
          </a:prstGeom>
          <a:noFill/>
        </p:spPr>
        <p:txBody>
          <a:bodyPr wrap="square" rtlCol="0">
            <a:spAutoFit/>
          </a:bodyPr>
          <a:lstStyle/>
          <a:p>
            <a:pPr algn="just"/>
            <a:r>
              <a:rPr lang="en-US" dirty="0"/>
              <a:t>The Government equipped with the information from the </a:t>
            </a:r>
            <a:r>
              <a:rPr lang="en-US" b="1" dirty="0"/>
              <a:t>predictive models of the </a:t>
            </a:r>
            <a:r>
              <a:rPr lang="en-US" b="1" dirty="0" err="1"/>
              <a:t>Caroní´s</a:t>
            </a:r>
            <a:r>
              <a:rPr lang="en-US" b="1" dirty="0"/>
              <a:t> </a:t>
            </a:r>
            <a:endParaRPr lang="en-US" b="1" dirty="0" smtClean="0"/>
          </a:p>
          <a:p>
            <a:pPr algn="just"/>
            <a:r>
              <a:rPr lang="en-US" b="1" dirty="0" smtClean="0"/>
              <a:t>River </a:t>
            </a:r>
            <a:r>
              <a:rPr lang="en-US" b="1" dirty="0"/>
              <a:t>Basin Hydrology</a:t>
            </a:r>
            <a:r>
              <a:rPr lang="en-US" dirty="0"/>
              <a:t>, knew the probability of the upcoming cyclic reduction in influx of water </a:t>
            </a:r>
            <a:endParaRPr lang="en-US" dirty="0" smtClean="0"/>
          </a:p>
          <a:p>
            <a:pPr algn="just"/>
            <a:r>
              <a:rPr lang="en-US" dirty="0" smtClean="0"/>
              <a:t>to </a:t>
            </a:r>
            <a:r>
              <a:rPr lang="en-US" dirty="0"/>
              <a:t>the </a:t>
            </a:r>
            <a:r>
              <a:rPr lang="en-US" dirty="0" err="1"/>
              <a:t>Guri</a:t>
            </a:r>
            <a:r>
              <a:rPr lang="en-US" dirty="0"/>
              <a:t> Dam, </a:t>
            </a:r>
            <a:r>
              <a:rPr lang="en-US" u="sng" dirty="0"/>
              <a:t>both in intensity and duration</a:t>
            </a:r>
            <a:r>
              <a:rPr lang="en-US" dirty="0"/>
              <a:t>. </a:t>
            </a:r>
            <a:endParaRPr lang="en-US" dirty="0" smtClean="0"/>
          </a:p>
          <a:p>
            <a:pPr algn="just"/>
            <a:endParaRPr lang="es-CL" dirty="0"/>
          </a:p>
          <a:p>
            <a:pPr algn="just"/>
            <a:r>
              <a:rPr lang="en-US" dirty="0"/>
              <a:t>To assure the </a:t>
            </a:r>
            <a:r>
              <a:rPr lang="en-US" b="1" dirty="0"/>
              <a:t>Electrical</a:t>
            </a:r>
            <a:r>
              <a:rPr lang="en-US" dirty="0"/>
              <a:t> </a:t>
            </a:r>
            <a:r>
              <a:rPr lang="en-US" b="1" dirty="0"/>
              <a:t>Crisis, </a:t>
            </a:r>
            <a:r>
              <a:rPr lang="en-US" dirty="0"/>
              <a:t>would be front and center the Government willfully over exploited </a:t>
            </a:r>
            <a:endParaRPr lang="en-US" dirty="0" smtClean="0"/>
          </a:p>
          <a:p>
            <a:pPr algn="just"/>
            <a:r>
              <a:rPr lang="en-US" dirty="0" smtClean="0"/>
              <a:t>the </a:t>
            </a:r>
            <a:r>
              <a:rPr lang="en-US" dirty="0" err="1"/>
              <a:t>Guri</a:t>
            </a:r>
            <a:r>
              <a:rPr lang="en-US" dirty="0"/>
              <a:t> Dam during 2009 and launched an unprecedented </a:t>
            </a:r>
            <a:r>
              <a:rPr lang="en-US" b="1" dirty="0"/>
              <a:t>Media Propaganda Blitz</a:t>
            </a:r>
            <a:r>
              <a:rPr lang="en-US" dirty="0"/>
              <a:t> to affect the </a:t>
            </a:r>
            <a:endParaRPr lang="en-US" dirty="0" smtClean="0"/>
          </a:p>
          <a:p>
            <a:pPr algn="just"/>
            <a:r>
              <a:rPr lang="en-US" dirty="0" smtClean="0"/>
              <a:t>psychic </a:t>
            </a:r>
            <a:r>
              <a:rPr lang="en-US" dirty="0"/>
              <a:t>of the Venezuelan people. The country would have been better served had those resources been put to use in the acquisition of spare parts and much needed maintenance of the thermal fleet</a:t>
            </a:r>
            <a:r>
              <a:rPr lang="en-US" dirty="0" smtClean="0"/>
              <a:t>.</a:t>
            </a:r>
          </a:p>
          <a:p>
            <a:pPr algn="just"/>
            <a:endParaRPr lang="es-CL" dirty="0"/>
          </a:p>
          <a:p>
            <a:pPr algn="just"/>
            <a:r>
              <a:rPr lang="en-US" dirty="0"/>
              <a:t>This </a:t>
            </a:r>
            <a:r>
              <a:rPr lang="en-US" b="1" dirty="0"/>
              <a:t>“Insider knowledge”</a:t>
            </a:r>
            <a:r>
              <a:rPr lang="en-US" dirty="0"/>
              <a:t> by the Government and their accomplices set out to defraud the Venezuelan People.</a:t>
            </a:r>
            <a:endParaRPr lang="es-CL" dirty="0"/>
          </a:p>
          <a:p>
            <a:pPr algn="just"/>
            <a:endParaRPr lang="en-US" dirty="0"/>
          </a:p>
        </p:txBody>
      </p:sp>
    </p:spTree>
    <p:extLst>
      <p:ext uri="{BB962C8B-B14F-4D97-AF65-F5344CB8AC3E}">
        <p14:creationId xmlns:p14="http://schemas.microsoft.com/office/powerpoint/2010/main" val="172078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15</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480527"/>
          </a:xfrm>
          <a:prstGeom prst="rect">
            <a:avLst/>
          </a:prstGeom>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16</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178"/>
            <a:ext cx="9144000" cy="5525644"/>
          </a:xfrm>
          <a:prstGeom prst="rect">
            <a:avLst/>
          </a:prstGeom>
          <a:ln>
            <a:solidFill>
              <a:schemeClr val="tx1"/>
            </a:solidFill>
          </a:ln>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17</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839209"/>
          </a:xfrm>
          <a:prstGeom prst="rect">
            <a:avLst/>
          </a:prstGeom>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18</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178"/>
            <a:ext cx="9144000" cy="5525644"/>
          </a:xfrm>
          <a:prstGeom prst="rect">
            <a:avLst/>
          </a:prstGeom>
          <a:ln>
            <a:solidFill>
              <a:schemeClr val="tx1"/>
            </a:solidFill>
          </a:ln>
        </p:spPr>
      </p:pic>
    </p:spTree>
    <p:extLst>
      <p:ext uri="{BB962C8B-B14F-4D97-AF65-F5344CB8AC3E}">
        <p14:creationId xmlns:p14="http://schemas.microsoft.com/office/powerpoint/2010/main" val="857076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19</a:t>
            </a:fld>
            <a:endParaRPr lang="es-CL"/>
          </a:p>
        </p:txBody>
      </p:sp>
      <p:sp>
        <p:nvSpPr>
          <p:cNvPr id="5" name="TextBox 4"/>
          <p:cNvSpPr txBox="1"/>
          <p:nvPr/>
        </p:nvSpPr>
        <p:spPr>
          <a:xfrm>
            <a:off x="0" y="2035277"/>
            <a:ext cx="9144001" cy="1384995"/>
          </a:xfrm>
          <a:prstGeom prst="rect">
            <a:avLst/>
          </a:prstGeom>
          <a:noFill/>
        </p:spPr>
        <p:txBody>
          <a:bodyPr wrap="square" rtlCol="0">
            <a:spAutoFit/>
          </a:bodyPr>
          <a:lstStyle/>
          <a:p>
            <a:pPr algn="just"/>
            <a:r>
              <a:rPr lang="en-US" sz="2800" dirty="0" smtClean="0">
                <a:latin typeface="Tahoma" panose="020B0604030504040204" pitchFamily="34" charset="0"/>
                <a:ea typeface="Tahoma" panose="020B0604030504040204" pitchFamily="34" charset="0"/>
                <a:cs typeface="Tahoma" panose="020B0604030504040204" pitchFamily="34" charset="0"/>
              </a:rPr>
              <a:t>But all of this drama and </a:t>
            </a: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waste </a:t>
            </a:r>
            <a:r>
              <a:rPr lang="en-US" sz="2800" dirty="0" smtClean="0">
                <a:latin typeface="Tahoma" panose="020B0604030504040204" pitchFamily="34" charset="0"/>
                <a:ea typeface="Tahoma" panose="020B0604030504040204" pitchFamily="34" charset="0"/>
                <a:cs typeface="Tahoma" panose="020B0604030504040204" pitchFamily="34" charset="0"/>
              </a:rPr>
              <a:t>for a 2% chance of reaching the critical water level at the </a:t>
            </a:r>
            <a:r>
              <a:rPr lang="en-US" sz="2800" dirty="0" err="1" smtClean="0">
                <a:latin typeface="Tahoma" panose="020B0604030504040204" pitchFamily="34" charset="0"/>
                <a:ea typeface="Tahoma" panose="020B0604030504040204" pitchFamily="34" charset="0"/>
                <a:cs typeface="Tahoma" panose="020B0604030504040204" pitchFamily="34" charset="0"/>
              </a:rPr>
              <a:t>Guri</a:t>
            </a:r>
            <a:r>
              <a:rPr lang="en-US" sz="2800" dirty="0" smtClean="0">
                <a:latin typeface="Tahoma" panose="020B0604030504040204" pitchFamily="34" charset="0"/>
                <a:ea typeface="Tahoma" panose="020B0604030504040204" pitchFamily="34" charset="0"/>
                <a:cs typeface="Tahoma" panose="020B0604030504040204" pitchFamily="34" charset="0"/>
              </a:rPr>
              <a:t> Dam of 240 </a:t>
            </a:r>
            <a:r>
              <a:rPr lang="en-US" sz="2800" dirty="0" err="1" smtClean="0">
                <a:latin typeface="Tahoma" panose="020B0604030504040204" pitchFamily="34" charset="0"/>
                <a:ea typeface="Tahoma" panose="020B0604030504040204" pitchFamily="34" charset="0"/>
                <a:cs typeface="Tahoma" panose="020B0604030504040204" pitchFamily="34" charset="0"/>
              </a:rPr>
              <a:t>masl</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213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a:t>
            </a:fld>
            <a:endParaRPr lang="es-CL"/>
          </a:p>
        </p:txBody>
      </p:sp>
      <p:sp>
        <p:nvSpPr>
          <p:cNvPr id="5" name="TextBox 4"/>
          <p:cNvSpPr txBox="1"/>
          <p:nvPr/>
        </p:nvSpPr>
        <p:spPr>
          <a:xfrm>
            <a:off x="0" y="609600"/>
            <a:ext cx="9144000" cy="6063198"/>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willfully induced crisis</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a:t>
            </a:r>
            <a:r>
              <a:rPr lang="en-US" dirty="0">
                <a:latin typeface="Tahoma" panose="020B0604030504040204" pitchFamily="34" charset="0"/>
                <a:ea typeface="Tahoma" panose="020B0604030504040204" pitchFamily="34" charset="0"/>
                <a:cs typeface="Tahoma" panose="020B0604030504040204" pitchFamily="34" charset="0"/>
              </a:rPr>
              <a:t>summary presents a rendering of the Venezuelan Electrical Sector, covering events and </a:t>
            </a:r>
            <a:r>
              <a:rPr lang="en-US" dirty="0" smtClean="0">
                <a:latin typeface="Tahoma" panose="020B0604030504040204" pitchFamily="34" charset="0"/>
                <a:ea typeface="Tahoma" panose="020B0604030504040204" pitchFamily="34" charset="0"/>
                <a:cs typeface="Tahoma" panose="020B0604030504040204" pitchFamily="34" charset="0"/>
              </a:rPr>
              <a:t>data discoveries </a:t>
            </a:r>
            <a:r>
              <a:rPr lang="en-US" dirty="0">
                <a:latin typeface="Tahoma" panose="020B0604030504040204" pitchFamily="34" charset="0"/>
                <a:ea typeface="Tahoma" panose="020B0604030504040204" pitchFamily="34" charset="0"/>
                <a:cs typeface="Tahoma" panose="020B0604030504040204" pitchFamily="34" charset="0"/>
              </a:rPr>
              <a:t>about why Venezuela continues to labor through a continued </a:t>
            </a:r>
            <a:r>
              <a:rPr lang="en-US" b="1" dirty="0">
                <a:latin typeface="Tahoma" panose="020B0604030504040204" pitchFamily="34" charset="0"/>
                <a:ea typeface="Tahoma" panose="020B0604030504040204" pitchFamily="34" charset="0"/>
                <a:cs typeface="Tahoma" panose="020B0604030504040204" pitchFamily="34" charset="0"/>
              </a:rPr>
              <a:t>Electrical</a:t>
            </a:r>
            <a:r>
              <a:rPr lang="en-US"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Crisis.</a:t>
            </a:r>
          </a:p>
          <a:p>
            <a:pPr algn="just"/>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is in </a:t>
            </a:r>
            <a:r>
              <a:rPr lang="en-US" dirty="0">
                <a:latin typeface="Tahoma" panose="020B0604030504040204" pitchFamily="34" charset="0"/>
                <a:ea typeface="Tahoma" panose="020B0604030504040204" pitchFamily="34" charset="0"/>
                <a:cs typeface="Tahoma" panose="020B0604030504040204" pitchFamily="34" charset="0"/>
              </a:rPr>
              <a:t>spite of having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“spent” enormous resources </a:t>
            </a:r>
            <a:r>
              <a:rPr lang="en-US" dirty="0">
                <a:latin typeface="Tahoma" panose="020B0604030504040204" pitchFamily="34" charset="0"/>
                <a:ea typeface="Tahoma" panose="020B0604030504040204" pitchFamily="34" charset="0"/>
                <a:cs typeface="Tahoma" panose="020B0604030504040204" pitchFamily="34" charset="0"/>
              </a:rPr>
              <a:t>and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unrecoverable time </a:t>
            </a:r>
            <a:r>
              <a:rPr lang="en-US" dirty="0">
                <a:latin typeface="Tahoma" panose="020B0604030504040204" pitchFamily="34" charset="0"/>
                <a:ea typeface="Tahoma" panose="020B0604030504040204" pitchFamily="34" charset="0"/>
                <a:cs typeface="Tahoma" panose="020B0604030504040204" pitchFamily="34" charset="0"/>
              </a:rPr>
              <a:t>that has left the country with unceasing damages approaching astronomical figures in terms of loss of quality of life to her society, energy not served and GDP contractions, widespread scarcity and rampant inflation</a:t>
            </a:r>
            <a:r>
              <a:rPr lang="en-US"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a:latin typeface="Tahoma" panose="020B0604030504040204" pitchFamily="34" charset="0"/>
                <a:ea typeface="Tahoma" panose="020B0604030504040204" pitchFamily="34" charset="0"/>
                <a:cs typeface="Tahoma" panose="020B0604030504040204" pitchFamily="34" charset="0"/>
              </a:rPr>
              <a:t>One other thing Venezuela did get </a:t>
            </a:r>
            <a:r>
              <a:rPr lang="en-US" dirty="0" smtClean="0">
                <a:latin typeface="Tahoma" panose="020B0604030504040204" pitchFamily="34" charset="0"/>
                <a:ea typeface="Tahoma" panose="020B0604030504040204" pitchFamily="34" charset="0"/>
                <a:cs typeface="Tahoma" panose="020B0604030504040204" pitchFamily="34" charset="0"/>
              </a:rPr>
              <a:t>is: </a:t>
            </a:r>
            <a:r>
              <a:rPr lang="en-US" dirty="0">
                <a:latin typeface="Tahoma" panose="020B0604030504040204" pitchFamily="34" charset="0"/>
                <a:ea typeface="Tahoma" panose="020B0604030504040204" pitchFamily="34" charset="0"/>
                <a:cs typeface="Tahoma" panose="020B0604030504040204" pitchFamily="34" charset="0"/>
              </a:rPr>
              <a:t>the most expensive and most substandard performing Thermal Power Generation Fleet in the world, by any International Industry Standards imaginable</a:t>
            </a:r>
            <a:r>
              <a:rPr lang="en-US" dirty="0" smtClean="0">
                <a:latin typeface="Tahoma" panose="020B0604030504040204" pitchFamily="34" charset="0"/>
                <a:ea typeface="Tahoma" panose="020B0604030504040204" pitchFamily="34" charset="0"/>
                <a:cs typeface="Tahoma" panose="020B0604030504040204" pitchFamily="34" charset="0"/>
              </a:rPr>
              <a:t>.</a:t>
            </a: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en-US" dirty="0" smtClean="0">
                <a:latin typeface="Tahoma" panose="020B0604030504040204" pitchFamily="34" charset="0"/>
                <a:ea typeface="Tahoma" panose="020B0604030504040204" pitchFamily="34" charset="0"/>
                <a:cs typeface="Tahoma" panose="020B0604030504040204" pitchFamily="34" charset="0"/>
              </a:rPr>
              <a:t>This need not happen… Let us see the monetary side fueled by corruption, greed and lack of adequate basic controls… Through 46 power generation projects…</a:t>
            </a:r>
          </a:p>
          <a:p>
            <a:pPr algn="just"/>
            <a:endParaRPr lang="es-CL" dirty="0">
              <a:latin typeface="Tahoma" panose="020B0604030504040204" pitchFamily="34" charset="0"/>
              <a:ea typeface="Tahoma" panose="020B0604030504040204" pitchFamily="34" charset="0"/>
              <a:cs typeface="Tahoma" panose="020B0604030504040204" pitchFamily="34" charset="0"/>
            </a:endParaRP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endParaRPr lang="es-C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20</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4" y="245967"/>
            <a:ext cx="9166123" cy="6154833"/>
          </a:xfrm>
          <a:prstGeom prst="rect">
            <a:avLst/>
          </a:prstGeom>
        </p:spPr>
      </p:pic>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21</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22</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23</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24</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25</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26</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52130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27</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05110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28</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928255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29</a:t>
            </a:fld>
            <a:endParaRPr lang="es-CL"/>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52796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82" y="0"/>
            <a:ext cx="7683436" cy="68580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3</a:t>
            </a:fld>
            <a:endParaRPr lang="es-CL"/>
          </a:p>
        </p:txBody>
      </p:sp>
    </p:spTree>
    <p:extLst>
      <p:ext uri="{BB962C8B-B14F-4D97-AF65-F5344CB8AC3E}">
        <p14:creationId xmlns:p14="http://schemas.microsoft.com/office/powerpoint/2010/main" val="248547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30</a:t>
            </a:fld>
            <a:endParaRPr lang="es-C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34097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4</a:t>
            </a:fld>
            <a:endParaRPr lang="es-CL"/>
          </a:p>
        </p:txBody>
      </p:sp>
      <p:sp>
        <p:nvSpPr>
          <p:cNvPr id="5" name="TextBox 4"/>
          <p:cNvSpPr txBox="1"/>
          <p:nvPr/>
        </p:nvSpPr>
        <p:spPr>
          <a:xfrm>
            <a:off x="1752600" y="2133600"/>
            <a:ext cx="5817106"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thermal generation projects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50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 y="0"/>
            <a:ext cx="9126950" cy="6858000"/>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5</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6</a:t>
            </a:fld>
            <a:endParaRPr lang="es-CL"/>
          </a:p>
        </p:txBody>
      </p:sp>
      <p:sp>
        <p:nvSpPr>
          <p:cNvPr id="5" name="TextBox 4"/>
          <p:cNvSpPr txBox="1"/>
          <p:nvPr/>
        </p:nvSpPr>
        <p:spPr>
          <a:xfrm>
            <a:off x="1233487" y="2133600"/>
            <a:ext cx="6855338" cy="1200329"/>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hydroelectric generation projects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37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9987"/>
            <a:ext cx="9144000" cy="4338025"/>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7</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CL" smtClean="0"/>
              <a:t>17-08-2014</a:t>
            </a:r>
            <a:endParaRPr lang="es-CL"/>
          </a:p>
        </p:txBody>
      </p:sp>
      <p:sp>
        <p:nvSpPr>
          <p:cNvPr id="3" name="Footer Placeholder 2"/>
          <p:cNvSpPr>
            <a:spLocks noGrp="1"/>
          </p:cNvSpPr>
          <p:nvPr>
            <p:ph type="ftr" sz="quarter" idx="11"/>
          </p:nvPr>
        </p:nvSpPr>
        <p:spPr/>
        <p:txBody>
          <a:bodyPr/>
          <a:lstStyle/>
          <a:p>
            <a:r>
              <a:rPr lang="en-US" smtClean="0"/>
              <a:t>Analysis by engineer Mr. Jose G. Aguilar ICIR &amp; ESP</a:t>
            </a:r>
            <a:endParaRPr lang="es-CL"/>
          </a:p>
        </p:txBody>
      </p:sp>
      <p:sp>
        <p:nvSpPr>
          <p:cNvPr id="4" name="Slide Number Placeholder 3"/>
          <p:cNvSpPr>
            <a:spLocks noGrp="1"/>
          </p:cNvSpPr>
          <p:nvPr>
            <p:ph type="sldNum" sz="quarter" idx="12"/>
          </p:nvPr>
        </p:nvSpPr>
        <p:spPr/>
        <p:txBody>
          <a:bodyPr/>
          <a:lstStyle/>
          <a:p>
            <a:fld id="{47114F2C-1A47-4DD6-B682-FD45EB6D8FEF}" type="slidenum">
              <a:rPr lang="es-CL" smtClean="0"/>
              <a:t>8</a:t>
            </a:fld>
            <a:endParaRPr lang="es-CL"/>
          </a:p>
        </p:txBody>
      </p:sp>
      <p:sp>
        <p:nvSpPr>
          <p:cNvPr id="5" name="TextBox 4"/>
          <p:cNvSpPr txBox="1"/>
          <p:nvPr/>
        </p:nvSpPr>
        <p:spPr>
          <a:xfrm>
            <a:off x="1356018" y="2133600"/>
            <a:ext cx="6610271" cy="2308324"/>
          </a:xfrm>
          <a:prstGeom prst="rect">
            <a:avLst/>
          </a:prstGeom>
          <a:noFill/>
        </p:spPr>
        <p:txBody>
          <a:bodyPr wrap="none" rtlCol="0">
            <a:spAutoFit/>
          </a:bodyPr>
          <a:lstStyle/>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take a closer look at the </a:t>
            </a: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thermal generation projects</a:t>
            </a:r>
          </a:p>
          <a:p>
            <a:pPr algn="ct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3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First… Simple Cycle Plants</a:t>
            </a:r>
            <a:endParaRPr lang="en-US" sz="3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443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4370"/>
            <a:ext cx="9144000" cy="5929259"/>
          </a:xfrm>
          <a:prstGeom prst="rect">
            <a:avLst/>
          </a:prstGeom>
        </p:spPr>
      </p:pic>
      <p:sp>
        <p:nvSpPr>
          <p:cNvPr id="3" name="Date Placeholder 2"/>
          <p:cNvSpPr>
            <a:spLocks noGrp="1"/>
          </p:cNvSpPr>
          <p:nvPr>
            <p:ph type="dt" sz="half" idx="10"/>
          </p:nvPr>
        </p:nvSpPr>
        <p:spPr/>
        <p:txBody>
          <a:bodyPr/>
          <a:lstStyle/>
          <a:p>
            <a:r>
              <a:rPr lang="es-CL" smtClean="0"/>
              <a:t>17-08-2014</a:t>
            </a:r>
            <a:endParaRPr lang="es-CL"/>
          </a:p>
        </p:txBody>
      </p:sp>
      <p:sp>
        <p:nvSpPr>
          <p:cNvPr id="4" name="Footer Placeholder 3"/>
          <p:cNvSpPr>
            <a:spLocks noGrp="1"/>
          </p:cNvSpPr>
          <p:nvPr>
            <p:ph type="ftr" sz="quarter" idx="11"/>
          </p:nvPr>
        </p:nvSpPr>
        <p:spPr/>
        <p:txBody>
          <a:bodyPr/>
          <a:lstStyle/>
          <a:p>
            <a:r>
              <a:rPr lang="en-US" smtClean="0"/>
              <a:t>Analysis by engineer Mr. Jose G. Aguilar ICIR &amp; ESP</a:t>
            </a:r>
            <a:endParaRPr lang="es-CL"/>
          </a:p>
        </p:txBody>
      </p:sp>
      <p:sp>
        <p:nvSpPr>
          <p:cNvPr id="5" name="Slide Number Placeholder 4"/>
          <p:cNvSpPr>
            <a:spLocks noGrp="1"/>
          </p:cNvSpPr>
          <p:nvPr>
            <p:ph type="sldNum" sz="quarter" idx="12"/>
          </p:nvPr>
        </p:nvSpPr>
        <p:spPr/>
        <p:txBody>
          <a:bodyPr/>
          <a:lstStyle/>
          <a:p>
            <a:fld id="{47114F2C-1A47-4DD6-B682-FD45EB6D8FEF}" type="slidenum">
              <a:rPr lang="es-CL" smtClean="0"/>
              <a:t>9</a:t>
            </a:fld>
            <a:endParaRPr lang="es-CL"/>
          </a:p>
        </p:txBody>
      </p:sp>
    </p:spTree>
    <p:extLst>
      <p:ext uri="{BB962C8B-B14F-4D97-AF65-F5344CB8AC3E}">
        <p14:creationId xmlns:p14="http://schemas.microsoft.com/office/powerpoint/2010/main" val="419623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850</Words>
  <Application>Microsoft Office PowerPoint</Application>
  <PresentationFormat>On-screen Show (4:3)</PresentationFormat>
  <Paragraphs>126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Bohrt</dc:creator>
  <cp:lastModifiedBy>Gloria Bohrt</cp:lastModifiedBy>
  <cp:revision>13</cp:revision>
  <dcterms:created xsi:type="dcterms:W3CDTF">2014-08-17T10:12:31Z</dcterms:created>
  <dcterms:modified xsi:type="dcterms:W3CDTF">2014-12-09T15:17:28Z</dcterms:modified>
</cp:coreProperties>
</file>